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9" r:id="rId4"/>
    <p:sldId id="269" r:id="rId5"/>
    <p:sldId id="261" r:id="rId6"/>
    <p:sldId id="262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29A332-CCA9-4CD0-BE0C-38E9AA265AEC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7A8E49-37DB-417E-96F4-6D6C213EEBC6}">
      <dgm:prSet phldrT="[Text]"/>
      <dgm:spPr/>
      <dgm:t>
        <a:bodyPr/>
        <a:lstStyle/>
        <a:p>
          <a:r>
            <a:rPr lang="en-US" dirty="0" smtClean="0"/>
            <a:t>INTRODUCTION STAGE </a:t>
          </a:r>
          <a:endParaRPr lang="en-US" dirty="0"/>
        </a:p>
      </dgm:t>
    </dgm:pt>
    <dgm:pt modelId="{F9A920C8-1790-44A1-83FB-3228DBD151BC}" type="parTrans" cxnId="{070196A4-935B-48A8-B0E1-B5BED99B0F99}">
      <dgm:prSet/>
      <dgm:spPr/>
      <dgm:t>
        <a:bodyPr/>
        <a:lstStyle/>
        <a:p>
          <a:endParaRPr lang="en-US"/>
        </a:p>
      </dgm:t>
    </dgm:pt>
    <dgm:pt modelId="{5A9C1A31-CC79-40D9-A396-A5543957C01C}" type="sibTrans" cxnId="{070196A4-935B-48A8-B0E1-B5BED99B0F99}">
      <dgm:prSet/>
      <dgm:spPr/>
      <dgm:t>
        <a:bodyPr/>
        <a:lstStyle/>
        <a:p>
          <a:endParaRPr lang="en-US"/>
        </a:p>
      </dgm:t>
    </dgm:pt>
    <dgm:pt modelId="{A29AD7A9-BEAC-4CAC-81CF-3392EDB4CB5F}">
      <dgm:prSet phldrT="[Text]"/>
      <dgm:spPr/>
      <dgm:t>
        <a:bodyPr/>
        <a:lstStyle/>
        <a:p>
          <a:r>
            <a:rPr lang="en-US" dirty="0" smtClean="0"/>
            <a:t>EXPANSION STAGE </a:t>
          </a:r>
          <a:endParaRPr lang="en-US" dirty="0"/>
        </a:p>
      </dgm:t>
    </dgm:pt>
    <dgm:pt modelId="{176BDF77-95EC-41C6-A6B9-D11160D7C692}" type="parTrans" cxnId="{7232730F-D88D-4613-BEDD-4ECD8CE85371}">
      <dgm:prSet/>
      <dgm:spPr/>
      <dgm:t>
        <a:bodyPr/>
        <a:lstStyle/>
        <a:p>
          <a:endParaRPr lang="en-US"/>
        </a:p>
      </dgm:t>
    </dgm:pt>
    <dgm:pt modelId="{FDE1AC92-B9C1-4EFF-A887-1CE8075102A0}" type="sibTrans" cxnId="{7232730F-D88D-4613-BEDD-4ECD8CE85371}">
      <dgm:prSet/>
      <dgm:spPr/>
      <dgm:t>
        <a:bodyPr/>
        <a:lstStyle/>
        <a:p>
          <a:endParaRPr lang="en-US"/>
        </a:p>
      </dgm:t>
    </dgm:pt>
    <dgm:pt modelId="{0D797CB7-BABE-4775-BFB3-6CA5D40F7488}">
      <dgm:prSet phldrT="[Text]"/>
      <dgm:spPr/>
      <dgm:t>
        <a:bodyPr/>
        <a:lstStyle/>
        <a:p>
          <a:r>
            <a:rPr lang="en-US" dirty="0" smtClean="0"/>
            <a:t>MATURITY STAGE</a:t>
          </a:r>
          <a:endParaRPr lang="en-US" dirty="0"/>
        </a:p>
      </dgm:t>
    </dgm:pt>
    <dgm:pt modelId="{F9897073-2987-4859-BEF7-186BADD09C75}" type="parTrans" cxnId="{D99B5270-7349-4A7D-B47E-B6746702EEA6}">
      <dgm:prSet/>
      <dgm:spPr/>
      <dgm:t>
        <a:bodyPr/>
        <a:lstStyle/>
        <a:p>
          <a:endParaRPr lang="en-US"/>
        </a:p>
      </dgm:t>
    </dgm:pt>
    <dgm:pt modelId="{BE57E352-F292-4E0D-B131-4BDAE9AF63A1}" type="sibTrans" cxnId="{D99B5270-7349-4A7D-B47E-B6746702EEA6}">
      <dgm:prSet/>
      <dgm:spPr/>
      <dgm:t>
        <a:bodyPr/>
        <a:lstStyle/>
        <a:p>
          <a:endParaRPr lang="en-US"/>
        </a:p>
      </dgm:t>
    </dgm:pt>
    <dgm:pt modelId="{85E2DD3A-E8B0-4399-95C9-7E829567239B}">
      <dgm:prSet phldrT="[Text]"/>
      <dgm:spPr/>
      <dgm:t>
        <a:bodyPr/>
        <a:lstStyle/>
        <a:p>
          <a:r>
            <a:rPr lang="en-US" dirty="0" smtClean="0"/>
            <a:t>DECLINE STAGE</a:t>
          </a:r>
          <a:endParaRPr lang="en-US" dirty="0"/>
        </a:p>
      </dgm:t>
    </dgm:pt>
    <dgm:pt modelId="{FDEE6BC8-1AA4-427C-A5C0-FB93307DE28A}" type="parTrans" cxnId="{DE2CF44B-9282-46AC-AC35-915ECFF571EB}">
      <dgm:prSet/>
      <dgm:spPr/>
      <dgm:t>
        <a:bodyPr/>
        <a:lstStyle/>
        <a:p>
          <a:endParaRPr lang="en-US"/>
        </a:p>
      </dgm:t>
    </dgm:pt>
    <dgm:pt modelId="{90D3E313-2CF7-47B8-94FD-08EB043741C2}" type="sibTrans" cxnId="{DE2CF44B-9282-46AC-AC35-915ECFF571EB}">
      <dgm:prSet/>
      <dgm:spPr/>
      <dgm:t>
        <a:bodyPr/>
        <a:lstStyle/>
        <a:p>
          <a:endParaRPr lang="en-US"/>
        </a:p>
      </dgm:t>
    </dgm:pt>
    <dgm:pt modelId="{B50ED0DD-2120-4D3C-8AD5-E34FB5F71373}" type="pres">
      <dgm:prSet presAssocID="{6D29A332-CCA9-4CD0-BE0C-38E9AA265AE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3CF08C-CA96-4717-80AD-CB28E4EBE19C}" type="pres">
      <dgm:prSet presAssocID="{457A8E49-37DB-417E-96F4-6D6C213EEBC6}" presName="compNode" presStyleCnt="0"/>
      <dgm:spPr/>
    </dgm:pt>
    <dgm:pt modelId="{70A143D8-3181-4B69-8EDC-BA1EDC734B2A}" type="pres">
      <dgm:prSet presAssocID="{457A8E49-37DB-417E-96F4-6D6C213EEBC6}" presName="pictRect" presStyleLbl="node1" presStyleIdx="0" presStyleCnt="4"/>
      <dgm:spPr/>
    </dgm:pt>
    <dgm:pt modelId="{996731E0-D300-449C-A3E3-6515514B7A54}" type="pres">
      <dgm:prSet presAssocID="{457A8E49-37DB-417E-96F4-6D6C213EEBC6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47AEF-A06B-4468-A850-00DC720D9613}" type="pres">
      <dgm:prSet presAssocID="{5A9C1A31-CC79-40D9-A396-A5543957C01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9A9A2AF-1034-40B2-8E61-59190E9870D9}" type="pres">
      <dgm:prSet presAssocID="{A29AD7A9-BEAC-4CAC-81CF-3392EDB4CB5F}" presName="compNode" presStyleCnt="0"/>
      <dgm:spPr/>
    </dgm:pt>
    <dgm:pt modelId="{8EA36BAC-CA9D-4E65-9746-5A129BAB660A}" type="pres">
      <dgm:prSet presAssocID="{A29AD7A9-BEAC-4CAC-81CF-3392EDB4CB5F}" presName="pictRect" presStyleLbl="node1" presStyleIdx="1" presStyleCnt="4"/>
      <dgm:spPr/>
    </dgm:pt>
    <dgm:pt modelId="{939021AD-0A60-4771-A50E-A5381F8154D0}" type="pres">
      <dgm:prSet presAssocID="{A29AD7A9-BEAC-4CAC-81CF-3392EDB4CB5F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270D57-0E4E-41EA-9CE9-46BE712B6987}" type="pres">
      <dgm:prSet presAssocID="{FDE1AC92-B9C1-4EFF-A887-1CE8075102A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E802770-FC5E-4D21-A53E-A7C57BEAA9C6}" type="pres">
      <dgm:prSet presAssocID="{0D797CB7-BABE-4775-BFB3-6CA5D40F7488}" presName="compNode" presStyleCnt="0"/>
      <dgm:spPr/>
    </dgm:pt>
    <dgm:pt modelId="{3EE458E3-8235-4F81-9446-6F6A5DBDB366}" type="pres">
      <dgm:prSet presAssocID="{0D797CB7-BABE-4775-BFB3-6CA5D40F7488}" presName="pictRect" presStyleLbl="node1" presStyleIdx="2" presStyleCnt="4"/>
      <dgm:spPr/>
    </dgm:pt>
    <dgm:pt modelId="{CA1FE24D-322E-46E9-8386-4E17BAFC242B}" type="pres">
      <dgm:prSet presAssocID="{0D797CB7-BABE-4775-BFB3-6CA5D40F7488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C60A60-0EDA-4CDC-8A6E-A749F953546F}" type="pres">
      <dgm:prSet presAssocID="{BE57E352-F292-4E0D-B131-4BDAE9AF63A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FCD3EC2-6A12-44DD-8960-47DE70B8223F}" type="pres">
      <dgm:prSet presAssocID="{85E2DD3A-E8B0-4399-95C9-7E829567239B}" presName="compNode" presStyleCnt="0"/>
      <dgm:spPr/>
    </dgm:pt>
    <dgm:pt modelId="{1FC2B8FC-5266-41DD-AADF-6C62B7037C31}" type="pres">
      <dgm:prSet presAssocID="{85E2DD3A-E8B0-4399-95C9-7E829567239B}" presName="pictRect" presStyleLbl="node1" presStyleIdx="3" presStyleCnt="4"/>
      <dgm:spPr/>
    </dgm:pt>
    <dgm:pt modelId="{4E2560CC-3BD3-44A2-B495-C906669A8ED4}" type="pres">
      <dgm:prSet presAssocID="{85E2DD3A-E8B0-4399-95C9-7E829567239B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8ED1BE-94EB-4336-9306-CE24BC758931}" type="presOf" srcId="{5A9C1A31-CC79-40D9-A396-A5543957C01C}" destId="{39347AEF-A06B-4468-A850-00DC720D9613}" srcOrd="0" destOrd="0" presId="urn:microsoft.com/office/officeart/2005/8/layout/pList1"/>
    <dgm:cxn modelId="{A76F3A7A-891A-4CD0-9D6B-3049667CAF02}" type="presOf" srcId="{A29AD7A9-BEAC-4CAC-81CF-3392EDB4CB5F}" destId="{939021AD-0A60-4771-A50E-A5381F8154D0}" srcOrd="0" destOrd="0" presId="urn:microsoft.com/office/officeart/2005/8/layout/pList1"/>
    <dgm:cxn modelId="{BEFF9595-98D9-48E7-B985-1B30A9EC2ABD}" type="presOf" srcId="{BE57E352-F292-4E0D-B131-4BDAE9AF63A1}" destId="{4FC60A60-0EDA-4CDC-8A6E-A749F953546F}" srcOrd="0" destOrd="0" presId="urn:microsoft.com/office/officeart/2005/8/layout/pList1"/>
    <dgm:cxn modelId="{982997F5-44D5-41D1-94B3-F67BD557EE1E}" type="presOf" srcId="{85E2DD3A-E8B0-4399-95C9-7E829567239B}" destId="{4E2560CC-3BD3-44A2-B495-C906669A8ED4}" srcOrd="0" destOrd="0" presId="urn:microsoft.com/office/officeart/2005/8/layout/pList1"/>
    <dgm:cxn modelId="{DE2CF44B-9282-46AC-AC35-915ECFF571EB}" srcId="{6D29A332-CCA9-4CD0-BE0C-38E9AA265AEC}" destId="{85E2DD3A-E8B0-4399-95C9-7E829567239B}" srcOrd="3" destOrd="0" parTransId="{FDEE6BC8-1AA4-427C-A5C0-FB93307DE28A}" sibTransId="{90D3E313-2CF7-47B8-94FD-08EB043741C2}"/>
    <dgm:cxn modelId="{B09B24C7-AAB7-4C81-AD52-F7A94CB47D1F}" type="presOf" srcId="{6D29A332-CCA9-4CD0-BE0C-38E9AA265AEC}" destId="{B50ED0DD-2120-4D3C-8AD5-E34FB5F71373}" srcOrd="0" destOrd="0" presId="urn:microsoft.com/office/officeart/2005/8/layout/pList1"/>
    <dgm:cxn modelId="{D99B5270-7349-4A7D-B47E-B6746702EEA6}" srcId="{6D29A332-CCA9-4CD0-BE0C-38E9AA265AEC}" destId="{0D797CB7-BABE-4775-BFB3-6CA5D40F7488}" srcOrd="2" destOrd="0" parTransId="{F9897073-2987-4859-BEF7-186BADD09C75}" sibTransId="{BE57E352-F292-4E0D-B131-4BDAE9AF63A1}"/>
    <dgm:cxn modelId="{6963C798-4E81-42AB-A8A2-14D3D8D0291C}" type="presOf" srcId="{FDE1AC92-B9C1-4EFF-A887-1CE8075102A0}" destId="{2D270D57-0E4E-41EA-9CE9-46BE712B6987}" srcOrd="0" destOrd="0" presId="urn:microsoft.com/office/officeart/2005/8/layout/pList1"/>
    <dgm:cxn modelId="{59958D59-3987-4D33-8946-B28396B3FD8E}" type="presOf" srcId="{457A8E49-37DB-417E-96F4-6D6C213EEBC6}" destId="{996731E0-D300-449C-A3E3-6515514B7A54}" srcOrd="0" destOrd="0" presId="urn:microsoft.com/office/officeart/2005/8/layout/pList1"/>
    <dgm:cxn modelId="{93433EEE-7B31-492F-8B02-ED9797071074}" type="presOf" srcId="{0D797CB7-BABE-4775-BFB3-6CA5D40F7488}" destId="{CA1FE24D-322E-46E9-8386-4E17BAFC242B}" srcOrd="0" destOrd="0" presId="urn:microsoft.com/office/officeart/2005/8/layout/pList1"/>
    <dgm:cxn modelId="{070196A4-935B-48A8-B0E1-B5BED99B0F99}" srcId="{6D29A332-CCA9-4CD0-BE0C-38E9AA265AEC}" destId="{457A8E49-37DB-417E-96F4-6D6C213EEBC6}" srcOrd="0" destOrd="0" parTransId="{F9A920C8-1790-44A1-83FB-3228DBD151BC}" sibTransId="{5A9C1A31-CC79-40D9-A396-A5543957C01C}"/>
    <dgm:cxn modelId="{7232730F-D88D-4613-BEDD-4ECD8CE85371}" srcId="{6D29A332-CCA9-4CD0-BE0C-38E9AA265AEC}" destId="{A29AD7A9-BEAC-4CAC-81CF-3392EDB4CB5F}" srcOrd="1" destOrd="0" parTransId="{176BDF77-95EC-41C6-A6B9-D11160D7C692}" sibTransId="{FDE1AC92-B9C1-4EFF-A887-1CE8075102A0}"/>
    <dgm:cxn modelId="{50B0A1EB-C5A4-41C4-A357-B5ACC8BA7876}" type="presParOf" srcId="{B50ED0DD-2120-4D3C-8AD5-E34FB5F71373}" destId="{9B3CF08C-CA96-4717-80AD-CB28E4EBE19C}" srcOrd="0" destOrd="0" presId="urn:microsoft.com/office/officeart/2005/8/layout/pList1"/>
    <dgm:cxn modelId="{9EF50F00-771E-473E-B029-E1795323EEED}" type="presParOf" srcId="{9B3CF08C-CA96-4717-80AD-CB28E4EBE19C}" destId="{70A143D8-3181-4B69-8EDC-BA1EDC734B2A}" srcOrd="0" destOrd="0" presId="urn:microsoft.com/office/officeart/2005/8/layout/pList1"/>
    <dgm:cxn modelId="{5128DB7D-3596-45DB-9728-406D7422D22B}" type="presParOf" srcId="{9B3CF08C-CA96-4717-80AD-CB28E4EBE19C}" destId="{996731E0-D300-449C-A3E3-6515514B7A54}" srcOrd="1" destOrd="0" presId="urn:microsoft.com/office/officeart/2005/8/layout/pList1"/>
    <dgm:cxn modelId="{69435A34-7387-434E-845F-4A0B9F3007C3}" type="presParOf" srcId="{B50ED0DD-2120-4D3C-8AD5-E34FB5F71373}" destId="{39347AEF-A06B-4468-A850-00DC720D9613}" srcOrd="1" destOrd="0" presId="urn:microsoft.com/office/officeart/2005/8/layout/pList1"/>
    <dgm:cxn modelId="{88BA37C6-3EB3-4A50-A19D-805E1281760D}" type="presParOf" srcId="{B50ED0DD-2120-4D3C-8AD5-E34FB5F71373}" destId="{59A9A2AF-1034-40B2-8E61-59190E9870D9}" srcOrd="2" destOrd="0" presId="urn:microsoft.com/office/officeart/2005/8/layout/pList1"/>
    <dgm:cxn modelId="{2712413A-63DC-4E47-BA4A-4BB041AC4648}" type="presParOf" srcId="{59A9A2AF-1034-40B2-8E61-59190E9870D9}" destId="{8EA36BAC-CA9D-4E65-9746-5A129BAB660A}" srcOrd="0" destOrd="0" presId="urn:microsoft.com/office/officeart/2005/8/layout/pList1"/>
    <dgm:cxn modelId="{2035F01C-C1A0-4D2A-AE26-686B24D2082D}" type="presParOf" srcId="{59A9A2AF-1034-40B2-8E61-59190E9870D9}" destId="{939021AD-0A60-4771-A50E-A5381F8154D0}" srcOrd="1" destOrd="0" presId="urn:microsoft.com/office/officeart/2005/8/layout/pList1"/>
    <dgm:cxn modelId="{DD2EB607-DBBA-458F-9D5D-68AFE5834B79}" type="presParOf" srcId="{B50ED0DD-2120-4D3C-8AD5-E34FB5F71373}" destId="{2D270D57-0E4E-41EA-9CE9-46BE712B6987}" srcOrd="3" destOrd="0" presId="urn:microsoft.com/office/officeart/2005/8/layout/pList1"/>
    <dgm:cxn modelId="{DC9B9D7F-7076-44E2-AB5D-2A378792AE21}" type="presParOf" srcId="{B50ED0DD-2120-4D3C-8AD5-E34FB5F71373}" destId="{8E802770-FC5E-4D21-A53E-A7C57BEAA9C6}" srcOrd="4" destOrd="0" presId="urn:microsoft.com/office/officeart/2005/8/layout/pList1"/>
    <dgm:cxn modelId="{C9B2435E-BD26-4DF6-A8F4-1F701BCAB33A}" type="presParOf" srcId="{8E802770-FC5E-4D21-A53E-A7C57BEAA9C6}" destId="{3EE458E3-8235-4F81-9446-6F6A5DBDB366}" srcOrd="0" destOrd="0" presId="urn:microsoft.com/office/officeart/2005/8/layout/pList1"/>
    <dgm:cxn modelId="{9F285250-F515-43C3-BA7A-AFFF920156D0}" type="presParOf" srcId="{8E802770-FC5E-4D21-A53E-A7C57BEAA9C6}" destId="{CA1FE24D-322E-46E9-8386-4E17BAFC242B}" srcOrd="1" destOrd="0" presId="urn:microsoft.com/office/officeart/2005/8/layout/pList1"/>
    <dgm:cxn modelId="{69D2539C-DEA8-4BB8-A463-5C0CF89E6197}" type="presParOf" srcId="{B50ED0DD-2120-4D3C-8AD5-E34FB5F71373}" destId="{4FC60A60-0EDA-4CDC-8A6E-A749F953546F}" srcOrd="5" destOrd="0" presId="urn:microsoft.com/office/officeart/2005/8/layout/pList1"/>
    <dgm:cxn modelId="{54CC1372-8C92-4E3A-A688-8450BAF91DDD}" type="presParOf" srcId="{B50ED0DD-2120-4D3C-8AD5-E34FB5F71373}" destId="{1FCD3EC2-6A12-44DD-8960-47DE70B8223F}" srcOrd="6" destOrd="0" presId="urn:microsoft.com/office/officeart/2005/8/layout/pList1"/>
    <dgm:cxn modelId="{F0210A0B-BB9E-4203-A073-AF61816B62A7}" type="presParOf" srcId="{1FCD3EC2-6A12-44DD-8960-47DE70B8223F}" destId="{1FC2B8FC-5266-41DD-AADF-6C62B7037C31}" srcOrd="0" destOrd="0" presId="urn:microsoft.com/office/officeart/2005/8/layout/pList1"/>
    <dgm:cxn modelId="{47878B08-0564-4DFC-B74F-03C23842E380}" type="presParOf" srcId="{1FCD3EC2-6A12-44DD-8960-47DE70B8223F}" destId="{4E2560CC-3BD3-44A2-B495-C906669A8ED4}" srcOrd="1" destOrd="0" presId="urn:microsoft.com/office/officeart/2005/8/layout/p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F8FA2-BC97-4267-AA88-BF86C04789D7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9E090-87B9-4752-BCC3-D9B1CDA05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US" dirty="0" smtClean="0"/>
              <a:t>TOPIC PRODUCT LIFE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/>
              <a:t>                            B.COM [4</a:t>
            </a:r>
            <a:r>
              <a:rPr lang="en-US" baseline="30000" dirty="0" smtClean="0"/>
              <a:t>th</a:t>
            </a:r>
            <a:r>
              <a:rPr lang="en-US" dirty="0" smtClean="0"/>
              <a:t> SEM.] </a:t>
            </a:r>
          </a:p>
          <a:p>
            <a:pPr>
              <a:buNone/>
            </a:pPr>
            <a:r>
              <a:rPr lang="en-US" dirty="0" smtClean="0"/>
              <a:t>                              PRESENTED BY;</a:t>
            </a:r>
          </a:p>
          <a:p>
            <a:pPr>
              <a:buNone/>
            </a:pPr>
            <a:r>
              <a:rPr lang="en-US" dirty="0" smtClean="0"/>
              <a:t>                                Anita </a:t>
            </a:r>
            <a:r>
              <a:rPr lang="en-US" dirty="0" err="1" smtClean="0"/>
              <a:t>Rani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Assistant Professor</a:t>
            </a:r>
          </a:p>
          <a:p>
            <a:pPr>
              <a:buNone/>
            </a:pPr>
            <a:r>
              <a:rPr lang="en-US" dirty="0" smtClean="0"/>
              <a:t>                        commerce Dept.</a:t>
            </a:r>
          </a:p>
          <a:p>
            <a:pPr>
              <a:buNone/>
            </a:pPr>
            <a:r>
              <a:rPr lang="en-US" dirty="0" smtClean="0"/>
              <a:t>                 Sub: Marketing management </a:t>
            </a:r>
          </a:p>
          <a:p>
            <a:pPr>
              <a:buNone/>
            </a:pPr>
            <a:r>
              <a:rPr lang="en-US" dirty="0" smtClean="0"/>
              <a:t>                                        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MEANING OF PRODUCT LIFE CYCLE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life cycle of a product has many points of similarity with the human life cycle; the product is born, grown lustily, attains dynamic maturity, then enters its declining years.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PROCESS OF PRODUCT LIFE CYCLE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ownload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8001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 Market Introduction Stage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following are the prime characteristics of this stage</a:t>
            </a:r>
          </a:p>
          <a:p>
            <a:pPr marL="514350" indent="-514350">
              <a:buAutoNum type="arabicPeriod"/>
            </a:pPr>
            <a:r>
              <a:rPr lang="en-US" dirty="0" smtClean="0"/>
              <a:t>Low and slow sales </a:t>
            </a:r>
          </a:p>
          <a:p>
            <a:pPr marL="514350" indent="-514350">
              <a:buAutoNum type="arabicPeriod"/>
            </a:pPr>
            <a:r>
              <a:rPr lang="en-US" dirty="0" smtClean="0"/>
              <a:t>High product price</a:t>
            </a:r>
          </a:p>
          <a:p>
            <a:pPr marL="514350" indent="-514350">
              <a:buAutoNum type="arabicPeriod"/>
            </a:pPr>
            <a:r>
              <a:rPr lang="en-US" dirty="0" smtClean="0"/>
              <a:t>Heavy promotional expenses </a:t>
            </a:r>
          </a:p>
          <a:p>
            <a:pPr marL="514350" indent="-514350">
              <a:buAutoNum type="arabicPeriod"/>
            </a:pPr>
            <a:r>
              <a:rPr lang="en-US" dirty="0" smtClean="0"/>
              <a:t>Lack of knowledge</a:t>
            </a:r>
          </a:p>
          <a:p>
            <a:pPr marL="514350" indent="-514350">
              <a:buAutoNum type="arabicPeriod"/>
            </a:pPr>
            <a:r>
              <a:rPr lang="en-US" dirty="0" smtClean="0"/>
              <a:t>Low profits </a:t>
            </a:r>
          </a:p>
          <a:p>
            <a:pPr marL="514350" indent="-514350">
              <a:buAutoNum type="arabicPeriod"/>
            </a:pPr>
            <a:r>
              <a:rPr lang="en-US" dirty="0" smtClean="0"/>
              <a:t>Narrow product line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 Market Introduction Stage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Following are the main features of this stage </a:t>
            </a:r>
          </a:p>
          <a:p>
            <a:pPr marL="514350" indent="-514350">
              <a:buAutoNum type="arabicPeriod"/>
            </a:pPr>
            <a:r>
              <a:rPr lang="en-US" dirty="0" smtClean="0"/>
              <a:t>Rapid increase in sales </a:t>
            </a:r>
          </a:p>
          <a:p>
            <a:pPr marL="514350" indent="-514350">
              <a:buAutoNum type="arabicPeriod"/>
            </a:pPr>
            <a:r>
              <a:rPr lang="en-US" dirty="0" smtClean="0"/>
              <a:t>Product improvements </a:t>
            </a:r>
          </a:p>
          <a:p>
            <a:pPr marL="514350" indent="-514350">
              <a:buAutoNum type="arabicPeriod"/>
            </a:pPr>
            <a:r>
              <a:rPr lang="en-US" dirty="0" smtClean="0"/>
              <a:t>Increase in competition </a:t>
            </a:r>
          </a:p>
          <a:p>
            <a:pPr marL="514350" indent="-514350">
              <a:buAutoNum type="arabicPeriod"/>
            </a:pPr>
            <a:r>
              <a:rPr lang="en-US" dirty="0" smtClean="0"/>
              <a:t>Increase in profits </a:t>
            </a:r>
          </a:p>
          <a:p>
            <a:pPr marL="514350" indent="-514350">
              <a:buAutoNum type="arabicPeriod"/>
            </a:pPr>
            <a:r>
              <a:rPr lang="en-US" dirty="0" smtClean="0"/>
              <a:t>Reduction in price </a:t>
            </a:r>
          </a:p>
          <a:p>
            <a:pPr marL="514350" indent="-514350">
              <a:buAutoNum type="arabicPeriod"/>
            </a:pPr>
            <a:r>
              <a:rPr lang="en-US" dirty="0" smtClean="0"/>
              <a:t>Strengthening the distribution channel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 smtClean="0"/>
              <a:t>MATURITY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FOLLOWING ARE FEATURES OF THIS STAGE:</a:t>
            </a:r>
          </a:p>
          <a:p>
            <a:r>
              <a:rPr lang="en-US" dirty="0" smtClean="0"/>
              <a:t>Sales increases at decreasing rate :</a:t>
            </a:r>
          </a:p>
          <a:p>
            <a:r>
              <a:rPr lang="en-US" dirty="0" smtClean="0"/>
              <a:t>Normal promotional expenses:</a:t>
            </a:r>
          </a:p>
          <a:p>
            <a:r>
              <a:rPr lang="en-US" dirty="0" smtClean="0"/>
              <a:t>Uniform and lower prices:</a:t>
            </a:r>
          </a:p>
          <a:p>
            <a:r>
              <a:rPr lang="en-US" dirty="0" smtClean="0"/>
              <a:t>Product modifications;</a:t>
            </a:r>
          </a:p>
          <a:p>
            <a:r>
              <a:rPr lang="en-US" dirty="0" smtClean="0"/>
              <a:t>Dealer’s support:</a:t>
            </a:r>
          </a:p>
          <a:p>
            <a:r>
              <a:rPr lang="en-US" dirty="0" smtClean="0"/>
              <a:t>Profit margin decreases: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MARKET DECLINE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Following are the main features this stage :</a:t>
            </a:r>
          </a:p>
          <a:p>
            <a:r>
              <a:rPr lang="en-US" dirty="0" smtClean="0"/>
              <a:t>Rapid decrease in sales:</a:t>
            </a:r>
          </a:p>
          <a:p>
            <a:r>
              <a:rPr lang="en-US" dirty="0" smtClean="0"/>
              <a:t>Further decrease in prices:</a:t>
            </a:r>
          </a:p>
          <a:p>
            <a:r>
              <a:rPr lang="en-US" dirty="0" smtClean="0"/>
              <a:t>No promotional expenses:</a:t>
            </a:r>
          </a:p>
          <a:p>
            <a:r>
              <a:rPr lang="en-US" dirty="0" smtClean="0"/>
              <a:t>Suspension of production work: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rgbClr val="3399FF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UTILITY OF IMPORTANCE OF PRODUCT LIFE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Its utility or importance may be </a:t>
            </a:r>
            <a:r>
              <a:rPr lang="en-US" dirty="0" err="1" smtClean="0"/>
              <a:t>summarised</a:t>
            </a:r>
            <a:r>
              <a:rPr lang="en-US" dirty="0" smtClean="0"/>
              <a:t> as under:</a:t>
            </a:r>
          </a:p>
          <a:p>
            <a:r>
              <a:rPr lang="en-US" dirty="0" smtClean="0"/>
              <a:t>Helpful in sales forecasting</a:t>
            </a:r>
          </a:p>
          <a:p>
            <a:r>
              <a:rPr lang="en-US" dirty="0" smtClean="0"/>
              <a:t>Helpful as a predictive tool</a:t>
            </a:r>
          </a:p>
          <a:p>
            <a:r>
              <a:rPr lang="en-US" dirty="0" smtClean="0"/>
              <a:t>Helpful as a planning tool</a:t>
            </a:r>
          </a:p>
          <a:p>
            <a:r>
              <a:rPr lang="en-US" dirty="0" smtClean="0"/>
              <a:t>Helpful as a control tool</a:t>
            </a:r>
          </a:p>
          <a:p>
            <a:r>
              <a:rPr lang="en-US" dirty="0" smtClean="0"/>
              <a:t>Helpful in framing marketing </a:t>
            </a:r>
            <a:r>
              <a:rPr lang="en-US" dirty="0" err="1" smtClean="0"/>
              <a:t>programe</a:t>
            </a:r>
            <a:r>
              <a:rPr lang="en-US" dirty="0" smtClean="0"/>
              <a:t> </a:t>
            </a:r>
          </a:p>
          <a:p>
            <a:r>
              <a:rPr lang="en-US" dirty="0" smtClean="0"/>
              <a:t>Helpful in price determination</a:t>
            </a:r>
          </a:p>
          <a:p>
            <a:r>
              <a:rPr lang="en-US" dirty="0" smtClean="0"/>
              <a:t>Development of new product </a:t>
            </a:r>
          </a:p>
          <a:p>
            <a:r>
              <a:rPr lang="en-US" dirty="0" smtClean="0"/>
              <a:t>Comparison of different product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EXTENSION OF PRODUCT OF LIFE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Following steps can be taken up;</a:t>
            </a:r>
          </a:p>
          <a:p>
            <a:r>
              <a:rPr lang="en-US" dirty="0" smtClean="0"/>
              <a:t>Product modification:</a:t>
            </a:r>
          </a:p>
          <a:p>
            <a:r>
              <a:rPr lang="en-US" dirty="0" smtClean="0"/>
              <a:t>Entry in the new market:</a:t>
            </a:r>
          </a:p>
          <a:p>
            <a:r>
              <a:rPr lang="en-US" dirty="0" smtClean="0"/>
              <a:t>Promoting frequent use:</a:t>
            </a:r>
          </a:p>
          <a:p>
            <a:r>
              <a:rPr lang="en-US" dirty="0" smtClean="0"/>
              <a:t>Developing different usage:</a:t>
            </a:r>
          </a:p>
          <a:p>
            <a:r>
              <a:rPr lang="en-US" dirty="0" smtClean="0"/>
              <a:t>Finding new uses:</a:t>
            </a:r>
          </a:p>
          <a:p>
            <a:r>
              <a:rPr lang="en-US" dirty="0" smtClean="0"/>
              <a:t>Use of modern advertising and sales promotion techniques: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LIMITATIONS OF PRODUCT LIFE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Absence of absolute </a:t>
            </a:r>
            <a:r>
              <a:rPr lang="en-US" dirty="0" err="1" smtClean="0"/>
              <a:t>confirmity</a:t>
            </a:r>
            <a:endParaRPr lang="en-US" dirty="0" smtClean="0"/>
          </a:p>
          <a:p>
            <a:r>
              <a:rPr lang="en-US" dirty="0" smtClean="0"/>
              <a:t>Stage span fluctuations </a:t>
            </a:r>
          </a:p>
          <a:p>
            <a:r>
              <a:rPr lang="en-US" dirty="0" smtClean="0"/>
              <a:t>Difficulty in determining the stage of product life cycle </a:t>
            </a:r>
          </a:p>
          <a:p>
            <a:r>
              <a:rPr lang="en-US" dirty="0" smtClean="0"/>
              <a:t>Changes in the product sale</a:t>
            </a:r>
          </a:p>
          <a:p>
            <a:r>
              <a:rPr lang="en-US" dirty="0" smtClean="0"/>
              <a:t>Long and prosperous maturity stage </a:t>
            </a:r>
          </a:p>
          <a:p>
            <a:endParaRPr lang="en-US" dirty="0" smtClean="0"/>
          </a:p>
          <a:p>
            <a:r>
              <a:rPr lang="en-US" dirty="0" smtClean="0"/>
              <a:t>                                                THANK YOU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338</Words>
  <Application>Microsoft Office PowerPoint</Application>
  <PresentationFormat>On-screen Show (4:3)</PresentationFormat>
  <Paragraphs>71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TOPIC PRODUCT LIFE CYCLE</vt:lpstr>
      <vt:lpstr>MEANING OF PRODUCT LIFE CYCLE </vt:lpstr>
      <vt:lpstr>PROCESS OF PRODUCT LIFE CYCLE </vt:lpstr>
      <vt:lpstr>Slide 4</vt:lpstr>
      <vt:lpstr> Market Introduction Stage </vt:lpstr>
      <vt:lpstr> Market Introduction Stage </vt:lpstr>
      <vt:lpstr>MATURITY STAGE</vt:lpstr>
      <vt:lpstr>MARKET DECLINE STAGE</vt:lpstr>
      <vt:lpstr>UTILITY OF IMPORTANCE OF PRODUCT LIFE CYCLE</vt:lpstr>
      <vt:lpstr>EXTENSION OF PRODUCT OF LIFE CYCLE</vt:lpstr>
      <vt:lpstr>LIMITATIONS OF PRODUCT LIFE CYCLE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MANAGEMENT</dc:title>
  <dc:creator>pc25</dc:creator>
  <cp:lastModifiedBy>english lab2</cp:lastModifiedBy>
  <cp:revision>25</cp:revision>
  <dcterms:created xsi:type="dcterms:W3CDTF">2020-01-22T05:26:35Z</dcterms:created>
  <dcterms:modified xsi:type="dcterms:W3CDTF">2020-02-13T04:33:39Z</dcterms:modified>
</cp:coreProperties>
</file>